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5" r:id="rId6"/>
    <p:sldId id="264" r:id="rId7"/>
    <p:sldId id="267" r:id="rId8"/>
    <p:sldId id="266" r:id="rId9"/>
    <p:sldId id="260" r:id="rId10"/>
    <p:sldId id="263"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335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6319599" y="2617827"/>
            <a:ext cx="7477601" cy="1666399"/>
          </a:xfrm>
          <a:prstGeom prst="rect">
            <a:avLst/>
          </a:prstGeom>
          <a:noFill/>
          <a:ln/>
        </p:spPr>
        <p:txBody>
          <a:bodyPr wrap="square" rtlCol="0" anchor="t"/>
          <a:lstStyle/>
          <a:p>
            <a:pPr marL="0" indent="0">
              <a:lnSpc>
                <a:spcPts val="6561"/>
              </a:lnSpc>
              <a:buNone/>
            </a:pPr>
            <a:r>
              <a:rPr lang="en-US" sz="5249" dirty="0">
                <a:solidFill>
                  <a:srgbClr val="476FD6"/>
                </a:solidFill>
                <a:latin typeface="Roboto Slab" pitchFamily="34" charset="0"/>
                <a:ea typeface="Roboto Slab" pitchFamily="34" charset="-122"/>
                <a:cs typeface="Roboto Slab" pitchFamily="34" charset="-120"/>
              </a:rPr>
              <a:t>Fraud Detection in Banking Transactions</a:t>
            </a:r>
            <a:endParaRPr lang="en-US" sz="5249" dirty="0"/>
          </a:p>
        </p:txBody>
      </p:sp>
      <p:sp>
        <p:nvSpPr>
          <p:cNvPr id="5" name="Text 3"/>
          <p:cNvSpPr/>
          <p:nvPr/>
        </p:nvSpPr>
        <p:spPr>
          <a:xfrm>
            <a:off x="6319599" y="4617482"/>
            <a:ext cx="7477601" cy="355402"/>
          </a:xfrm>
          <a:prstGeom prst="rect">
            <a:avLst/>
          </a:prstGeom>
          <a:noFill/>
          <a:ln/>
        </p:spPr>
        <p:txBody>
          <a:bodyPr wrap="non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Protecting your assets by identifying and preventing fraudulent activities.</a:t>
            </a:r>
            <a:endParaRPr lang="en-US" sz="1750" dirty="0"/>
          </a:p>
        </p:txBody>
      </p:sp>
      <p:sp>
        <p:nvSpPr>
          <p:cNvPr id="6" name="Shape 4"/>
          <p:cNvSpPr/>
          <p:nvPr/>
        </p:nvSpPr>
        <p:spPr>
          <a:xfrm>
            <a:off x="6319599" y="5239464"/>
            <a:ext cx="355402" cy="355402"/>
          </a:xfrm>
          <a:prstGeom prst="roundRect">
            <a:avLst>
              <a:gd name="adj" fmla="val 25726039"/>
            </a:avLst>
          </a:prstGeom>
          <a:noFill/>
          <a:ln w="7620">
            <a:solidFill>
              <a:srgbClr val="FFFFFF"/>
            </a:solidFill>
            <a:prstDash val="solid"/>
          </a:ln>
        </p:spPr>
      </p:sp>
      <p:pic>
        <p:nvPicPr>
          <p:cNvPr id="9" name="Image 1" descr="preencoded.png"/>
          <p:cNvPicPr>
            <a:picLocks noChangeAspect="1"/>
          </p:cNvPicPr>
          <p:nvPr/>
        </p:nvPicPr>
        <p:blipFill>
          <a:blip r:embed="rId3"/>
          <a:stretch>
            <a:fillRect/>
          </a:stretch>
        </p:blipFill>
        <p:spPr>
          <a:xfrm>
            <a:off x="0" y="0"/>
            <a:ext cx="5486400" cy="8229600"/>
          </a:xfrm>
          <a:prstGeom prst="rect">
            <a:avLst/>
          </a:prstGeom>
        </p:spPr>
      </p:pic>
      <p:pic>
        <p:nvPicPr>
          <p:cNvPr id="11" name="Image 1" descr="preencoded.png">
            <a:extLst>
              <a:ext uri="{FF2B5EF4-FFF2-40B4-BE49-F238E27FC236}">
                <a16:creationId xmlns:a16="http://schemas.microsoft.com/office/drawing/2014/main" id="{8C485185-87AD-B70A-16B3-C2AA6858F13F}"/>
              </a:ext>
            </a:extLst>
          </p:cNvPr>
          <p:cNvPicPr>
            <a:picLocks noChangeAspect="1"/>
          </p:cNvPicPr>
          <p:nvPr/>
        </p:nvPicPr>
        <p:blipFill>
          <a:blip r:embed="rId4"/>
          <a:stretch>
            <a:fillRect/>
          </a:stretch>
        </p:blipFill>
        <p:spPr>
          <a:xfrm>
            <a:off x="152400" y="152400"/>
            <a:ext cx="5384800" cy="807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Conclusion and Key Takeaways</a:t>
            </a:r>
            <a:endParaRPr lang="en-US" sz="4374" dirty="0"/>
          </a:p>
        </p:txBody>
      </p:sp>
      <p:sp>
        <p:nvSpPr>
          <p:cNvPr id="5"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In conclusion, fraud detection requires a combination of human and technological solutions. It is crucial to use the latest technology combined with a strong risk culture to keep ahead of the curve. Remember that prevention is better than cure, so always strive to stay one step ahead of potential threats.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Problem Statement</a:t>
            </a:r>
            <a:endParaRPr lang="en-US" sz="4374" dirty="0"/>
          </a:p>
        </p:txBody>
      </p:sp>
      <p:sp>
        <p:nvSpPr>
          <p:cNvPr id="5" name="Text 3"/>
          <p:cNvSpPr/>
          <p:nvPr/>
        </p:nvSpPr>
        <p:spPr>
          <a:xfrm>
            <a:off x="833199" y="3483888"/>
            <a:ext cx="7477601" cy="1421606"/>
          </a:xfrm>
          <a:prstGeom prst="rect">
            <a:avLst/>
          </a:prstGeom>
          <a:noFill/>
          <a:ln/>
        </p:spPr>
        <p:txBody>
          <a:bodyPr wrap="square" rtlCol="0" anchor="t"/>
          <a:lstStyle/>
          <a:p>
            <a:pPr algn="just" rtl="0"/>
            <a:r>
              <a:rPr lang="en-US" sz="1750" dirty="0">
                <a:effectLst/>
                <a:latin typeface="Roboto" panose="02000000000000000000" pitchFamily="2" charset="0"/>
                <a:ea typeface="Roboto" panose="02000000000000000000" pitchFamily="2" charset="0"/>
                <a:cs typeface="Roboto" panose="02000000000000000000" pitchFamily="2" charset="0"/>
              </a:rPr>
              <a:t>This project aims to build a real-time fraud detection system in the digital financial landscape, prioritizing low false positive rates and accurate identification of fraudulent transactions. By integrating machine learning, anomaly detection, and rapid monitoring, it addresses the challenge of balancing accuracy and false positives, optimizing models, and refining feature engineering. Its success will foster stakeholder trust, set a technology-driven fraud prevention precedent, and revolutionize fraud detection across sectors.</a:t>
            </a:r>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1794629"/>
            <a:ext cx="10515600" cy="694373"/>
          </a:xfrm>
          <a:prstGeom prst="rect">
            <a:avLst/>
          </a:prstGeom>
          <a:noFill/>
          <a:ln/>
        </p:spPr>
        <p:txBody>
          <a:bodyPr wrap="non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Types of Fraud in Banking Transactions</a:t>
            </a:r>
            <a:endParaRPr lang="en-US" sz="4374" dirty="0"/>
          </a:p>
        </p:txBody>
      </p:sp>
      <p:sp>
        <p:nvSpPr>
          <p:cNvPr id="5" name="Shape 3"/>
          <p:cNvSpPr/>
          <p:nvPr/>
        </p:nvSpPr>
        <p:spPr>
          <a:xfrm>
            <a:off x="2037993" y="2933343"/>
            <a:ext cx="3370064" cy="3501509"/>
          </a:xfrm>
          <a:prstGeom prst="roundRect">
            <a:avLst>
              <a:gd name="adj" fmla="val 3956"/>
            </a:avLst>
          </a:prstGeom>
          <a:solidFill>
            <a:srgbClr val="E7EDF9"/>
          </a:solidFill>
          <a:ln/>
        </p:spPr>
      </p:sp>
      <p:sp>
        <p:nvSpPr>
          <p:cNvPr id="6" name="Text 4"/>
          <p:cNvSpPr/>
          <p:nvPr/>
        </p:nvSpPr>
        <p:spPr>
          <a:xfrm>
            <a:off x="2260163" y="3155513"/>
            <a:ext cx="2925723" cy="694373"/>
          </a:xfrm>
          <a:prstGeom prst="rect">
            <a:avLst/>
          </a:prstGeom>
          <a:noFill/>
          <a:ln/>
        </p:spPr>
        <p:txBody>
          <a:bodyPr wrap="squar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Account Takeover Fraud</a:t>
            </a:r>
            <a:endParaRPr lang="en-US" sz="2187" dirty="0"/>
          </a:p>
        </p:txBody>
      </p:sp>
      <p:sp>
        <p:nvSpPr>
          <p:cNvPr id="7" name="Text 5"/>
          <p:cNvSpPr/>
          <p:nvPr/>
        </p:nvSpPr>
        <p:spPr>
          <a:xfrm>
            <a:off x="2260163" y="4072057"/>
            <a:ext cx="2925723" cy="1777008"/>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Occurs when an unauthorized user gains access to an account owner's financial data and performs transactions on their behalf.</a:t>
            </a:r>
            <a:endParaRPr lang="en-US" sz="1750" dirty="0"/>
          </a:p>
        </p:txBody>
      </p:sp>
      <p:sp>
        <p:nvSpPr>
          <p:cNvPr id="8" name="Shape 6"/>
          <p:cNvSpPr/>
          <p:nvPr/>
        </p:nvSpPr>
        <p:spPr>
          <a:xfrm>
            <a:off x="5630228" y="2933343"/>
            <a:ext cx="3370064" cy="3501509"/>
          </a:xfrm>
          <a:prstGeom prst="roundRect">
            <a:avLst>
              <a:gd name="adj" fmla="val 3956"/>
            </a:avLst>
          </a:prstGeom>
          <a:solidFill>
            <a:srgbClr val="E7EDF9"/>
          </a:solidFill>
          <a:ln/>
        </p:spPr>
      </p:sp>
      <p:sp>
        <p:nvSpPr>
          <p:cNvPr id="9" name="Text 7"/>
          <p:cNvSpPr/>
          <p:nvPr/>
        </p:nvSpPr>
        <p:spPr>
          <a:xfrm>
            <a:off x="5852398" y="3155513"/>
            <a:ext cx="2644140"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Identity Theft Fraud</a:t>
            </a:r>
            <a:endParaRPr lang="en-US" sz="2187" dirty="0"/>
          </a:p>
        </p:txBody>
      </p:sp>
      <p:sp>
        <p:nvSpPr>
          <p:cNvPr id="10" name="Text 8"/>
          <p:cNvSpPr/>
          <p:nvPr/>
        </p:nvSpPr>
        <p:spPr>
          <a:xfrm>
            <a:off x="5852398" y="3724870"/>
            <a:ext cx="2925723" cy="2487811"/>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Occurs when a fraudster acquires personal information such as a social security number and uses it to open accounts or apply for credit cards, loans, or mortgages.</a:t>
            </a:r>
            <a:endParaRPr lang="en-US" sz="1750" dirty="0"/>
          </a:p>
        </p:txBody>
      </p:sp>
      <p:sp>
        <p:nvSpPr>
          <p:cNvPr id="11" name="Shape 9"/>
          <p:cNvSpPr/>
          <p:nvPr/>
        </p:nvSpPr>
        <p:spPr>
          <a:xfrm>
            <a:off x="9222462" y="2933343"/>
            <a:ext cx="3370064" cy="3501509"/>
          </a:xfrm>
          <a:prstGeom prst="roundRect">
            <a:avLst>
              <a:gd name="adj" fmla="val 3956"/>
            </a:avLst>
          </a:prstGeom>
          <a:solidFill>
            <a:srgbClr val="E7EDF9"/>
          </a:solidFill>
          <a:ln/>
        </p:spPr>
      </p:sp>
      <p:sp>
        <p:nvSpPr>
          <p:cNvPr id="12" name="Text 10"/>
          <p:cNvSpPr/>
          <p:nvPr/>
        </p:nvSpPr>
        <p:spPr>
          <a:xfrm>
            <a:off x="9444633" y="3155513"/>
            <a:ext cx="2221944" cy="347186"/>
          </a:xfrm>
          <a:prstGeom prst="rect">
            <a:avLst/>
          </a:prstGeom>
          <a:noFill/>
          <a:ln/>
        </p:spPr>
        <p:txBody>
          <a:bodyPr wrap="none" rtlCol="0" anchor="t"/>
          <a:lstStyle/>
          <a:p>
            <a:pPr marL="0" indent="0">
              <a:lnSpc>
                <a:spcPts val="2734"/>
              </a:lnSpc>
              <a:buNone/>
            </a:pPr>
            <a:r>
              <a:rPr lang="en-US" sz="2187" dirty="0">
                <a:solidFill>
                  <a:srgbClr val="476FD6"/>
                </a:solidFill>
                <a:latin typeface="Roboto Slab" pitchFamily="34" charset="0"/>
                <a:ea typeface="Roboto Slab" pitchFamily="34" charset="-122"/>
                <a:cs typeface="Roboto Slab" pitchFamily="34" charset="-120"/>
              </a:rPr>
              <a:t>Payment Fraud</a:t>
            </a:r>
            <a:endParaRPr lang="en-US" sz="2187" dirty="0"/>
          </a:p>
        </p:txBody>
      </p:sp>
      <p:sp>
        <p:nvSpPr>
          <p:cNvPr id="13" name="Text 11"/>
          <p:cNvSpPr/>
          <p:nvPr/>
        </p:nvSpPr>
        <p:spPr>
          <a:xfrm>
            <a:off x="9444633" y="3724870"/>
            <a:ext cx="2925723" cy="1421606"/>
          </a:xfrm>
          <a:prstGeom prst="rect">
            <a:avLst/>
          </a:prstGeom>
          <a:noFill/>
          <a:ln/>
        </p:spPr>
        <p:txBody>
          <a:bodyPr wrap="square" rtlCol="0" anchor="t"/>
          <a:lstStyle/>
          <a:p>
            <a:pPr marL="0" indent="0">
              <a:lnSpc>
                <a:spcPts val="2799"/>
              </a:lnSpc>
              <a:buNone/>
            </a:pPr>
            <a:r>
              <a:rPr lang="en-US" sz="1750" dirty="0">
                <a:solidFill>
                  <a:srgbClr val="15213F"/>
                </a:solidFill>
                <a:latin typeface="Roboto" pitchFamily="34" charset="0"/>
                <a:ea typeface="Roboto" pitchFamily="34" charset="-122"/>
                <a:cs typeface="Roboto" pitchFamily="34" charset="-120"/>
              </a:rPr>
              <a:t>Occurs when payments are made without proper authorization from the account holder.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100739" y="604957"/>
            <a:ext cx="10428923" cy="1372076"/>
          </a:xfrm>
          <a:prstGeom prst="rect">
            <a:avLst/>
          </a:prstGeom>
          <a:noFill/>
          <a:ln/>
        </p:spPr>
        <p:txBody>
          <a:bodyPr wrap="square" rtlCol="0" anchor="t"/>
          <a:lstStyle/>
          <a:p>
            <a:pPr marL="0" indent="0">
              <a:lnSpc>
                <a:spcPts val="5402"/>
              </a:lnSpc>
              <a:buNone/>
            </a:pPr>
            <a:r>
              <a:rPr lang="en-US" sz="4322" dirty="0">
                <a:solidFill>
                  <a:srgbClr val="476FD6"/>
                </a:solidFill>
                <a:latin typeface="Roboto Slab" pitchFamily="34" charset="0"/>
                <a:ea typeface="Roboto Slab" pitchFamily="34" charset="-122"/>
                <a:cs typeface="Roboto Slab" pitchFamily="34" charset="-120"/>
              </a:rPr>
              <a:t>Problem solution used for Fraud Detection in Banking</a:t>
            </a:r>
            <a:endParaRPr lang="en-US" sz="4322" dirty="0"/>
          </a:p>
        </p:txBody>
      </p:sp>
      <p:sp>
        <p:nvSpPr>
          <p:cNvPr id="5" name="Shape 3"/>
          <p:cNvSpPr/>
          <p:nvPr/>
        </p:nvSpPr>
        <p:spPr>
          <a:xfrm>
            <a:off x="2100739" y="5020389"/>
            <a:ext cx="10428923" cy="43815"/>
          </a:xfrm>
          <a:prstGeom prst="rect">
            <a:avLst/>
          </a:prstGeom>
          <a:solidFill>
            <a:srgbClr val="E7EDF9"/>
          </a:solidFill>
          <a:ln/>
        </p:spPr>
      </p:sp>
      <p:sp>
        <p:nvSpPr>
          <p:cNvPr id="6" name="Shape 4"/>
          <p:cNvSpPr/>
          <p:nvPr/>
        </p:nvSpPr>
        <p:spPr>
          <a:xfrm>
            <a:off x="4631174" y="5020330"/>
            <a:ext cx="43815" cy="768429"/>
          </a:xfrm>
          <a:prstGeom prst="rect">
            <a:avLst/>
          </a:prstGeom>
          <a:solidFill>
            <a:srgbClr val="E7EDF9"/>
          </a:solidFill>
          <a:ln/>
        </p:spPr>
      </p:sp>
      <p:sp>
        <p:nvSpPr>
          <p:cNvPr id="7" name="Shape 5"/>
          <p:cNvSpPr/>
          <p:nvPr/>
        </p:nvSpPr>
        <p:spPr>
          <a:xfrm>
            <a:off x="4406146" y="4773394"/>
            <a:ext cx="493990" cy="493990"/>
          </a:xfrm>
          <a:prstGeom prst="roundRect">
            <a:avLst>
              <a:gd name="adj" fmla="val 26667"/>
            </a:avLst>
          </a:prstGeom>
          <a:solidFill>
            <a:srgbClr val="E7EDF9"/>
          </a:solidFill>
          <a:ln/>
        </p:spPr>
      </p:sp>
      <p:sp>
        <p:nvSpPr>
          <p:cNvPr id="8" name="Text 6"/>
          <p:cNvSpPr/>
          <p:nvPr/>
        </p:nvSpPr>
        <p:spPr>
          <a:xfrm>
            <a:off x="4584502" y="4814590"/>
            <a:ext cx="13716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1</a:t>
            </a:r>
            <a:endParaRPr lang="en-US" sz="2593" dirty="0"/>
          </a:p>
        </p:txBody>
      </p:sp>
      <p:sp>
        <p:nvSpPr>
          <p:cNvPr id="9" name="Text 7"/>
          <p:cNvSpPr/>
          <p:nvPr/>
        </p:nvSpPr>
        <p:spPr>
          <a:xfrm>
            <a:off x="3456742" y="6008370"/>
            <a:ext cx="2392680"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Machine Learning</a:t>
            </a:r>
            <a:endParaRPr lang="en-US" sz="2161" dirty="0"/>
          </a:p>
        </p:txBody>
      </p:sp>
      <p:sp>
        <p:nvSpPr>
          <p:cNvPr id="10" name="Text 8"/>
          <p:cNvSpPr/>
          <p:nvPr/>
        </p:nvSpPr>
        <p:spPr>
          <a:xfrm>
            <a:off x="2320290" y="6570940"/>
            <a:ext cx="4665583" cy="1053703"/>
          </a:xfrm>
          <a:prstGeom prst="rect">
            <a:avLst/>
          </a:prstGeom>
          <a:noFill/>
          <a:ln/>
        </p:spPr>
        <p:txBody>
          <a:bodyPr wrap="square" rtlCol="0" anchor="t"/>
          <a:lstStyle/>
          <a:p>
            <a:pPr marL="0" indent="0" algn="ctr">
              <a:lnSpc>
                <a:spcPts val="2766"/>
              </a:lnSpc>
              <a:buNone/>
            </a:pPr>
            <a:r>
              <a:rPr lang="en-US" sz="1729" dirty="0">
                <a:solidFill>
                  <a:srgbClr val="15213F"/>
                </a:solidFill>
                <a:latin typeface="Roboto" pitchFamily="34" charset="0"/>
                <a:ea typeface="Roboto" pitchFamily="34" charset="-122"/>
                <a:cs typeface="Roboto" pitchFamily="34" charset="-120"/>
              </a:rPr>
              <a:t>Uses algorithms to detect unusual patterns or behaviors in transactions to identify fraud quickly.</a:t>
            </a:r>
            <a:endParaRPr lang="en-US" sz="1729" dirty="0"/>
          </a:p>
        </p:txBody>
      </p:sp>
      <p:sp>
        <p:nvSpPr>
          <p:cNvPr id="11" name="Shape 9"/>
          <p:cNvSpPr/>
          <p:nvPr/>
        </p:nvSpPr>
        <p:spPr>
          <a:xfrm>
            <a:off x="7293293" y="4252020"/>
            <a:ext cx="43815" cy="768429"/>
          </a:xfrm>
          <a:prstGeom prst="rect">
            <a:avLst/>
          </a:prstGeom>
          <a:solidFill>
            <a:srgbClr val="E7EDF9"/>
          </a:solidFill>
          <a:ln/>
        </p:spPr>
      </p:sp>
      <p:sp>
        <p:nvSpPr>
          <p:cNvPr id="12" name="Shape 10"/>
          <p:cNvSpPr/>
          <p:nvPr/>
        </p:nvSpPr>
        <p:spPr>
          <a:xfrm>
            <a:off x="7068264" y="4773394"/>
            <a:ext cx="493990" cy="493990"/>
          </a:xfrm>
          <a:prstGeom prst="roundRect">
            <a:avLst>
              <a:gd name="adj" fmla="val 26667"/>
            </a:avLst>
          </a:prstGeom>
          <a:solidFill>
            <a:srgbClr val="E7EDF9"/>
          </a:solidFill>
          <a:ln/>
        </p:spPr>
      </p:sp>
      <p:sp>
        <p:nvSpPr>
          <p:cNvPr id="13" name="Text 11"/>
          <p:cNvSpPr/>
          <p:nvPr/>
        </p:nvSpPr>
        <p:spPr>
          <a:xfrm>
            <a:off x="7223760" y="4814590"/>
            <a:ext cx="18288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2</a:t>
            </a:r>
            <a:endParaRPr lang="en-US" sz="2593" dirty="0"/>
          </a:p>
        </p:txBody>
      </p:sp>
      <p:sp>
        <p:nvSpPr>
          <p:cNvPr id="14" name="Text 12"/>
          <p:cNvSpPr/>
          <p:nvPr/>
        </p:nvSpPr>
        <p:spPr>
          <a:xfrm>
            <a:off x="6217444" y="2416135"/>
            <a:ext cx="2195513"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Data Analytics</a:t>
            </a:r>
            <a:endParaRPr lang="en-US" sz="2161" dirty="0"/>
          </a:p>
        </p:txBody>
      </p:sp>
      <p:sp>
        <p:nvSpPr>
          <p:cNvPr id="15" name="Text 13"/>
          <p:cNvSpPr/>
          <p:nvPr/>
        </p:nvSpPr>
        <p:spPr>
          <a:xfrm>
            <a:off x="4982408" y="2978706"/>
            <a:ext cx="4665583" cy="1053703"/>
          </a:xfrm>
          <a:prstGeom prst="rect">
            <a:avLst/>
          </a:prstGeom>
          <a:noFill/>
          <a:ln/>
        </p:spPr>
        <p:txBody>
          <a:bodyPr wrap="square" rtlCol="0" anchor="t"/>
          <a:lstStyle/>
          <a:p>
            <a:pPr marL="0" indent="0" algn="ctr">
              <a:lnSpc>
                <a:spcPts val="2766"/>
              </a:lnSpc>
              <a:buNone/>
            </a:pPr>
            <a:r>
              <a:rPr lang="en-US" sz="1729" dirty="0">
                <a:solidFill>
                  <a:srgbClr val="15213F"/>
                </a:solidFill>
                <a:latin typeface="Roboto" pitchFamily="34" charset="0"/>
                <a:ea typeface="Roboto" pitchFamily="34" charset="-122"/>
                <a:cs typeface="Roboto" pitchFamily="34" charset="-120"/>
              </a:rPr>
              <a:t>Provides a systematic framework to identify, analyze and prevent fraudulent activities by understanding customer behavior.</a:t>
            </a:r>
            <a:endParaRPr lang="en-US" sz="1729" dirty="0"/>
          </a:p>
        </p:txBody>
      </p:sp>
      <p:sp>
        <p:nvSpPr>
          <p:cNvPr id="16" name="Shape 14"/>
          <p:cNvSpPr/>
          <p:nvPr/>
        </p:nvSpPr>
        <p:spPr>
          <a:xfrm>
            <a:off x="9955411" y="5020330"/>
            <a:ext cx="43815" cy="768429"/>
          </a:xfrm>
          <a:prstGeom prst="rect">
            <a:avLst/>
          </a:prstGeom>
          <a:solidFill>
            <a:srgbClr val="E7EDF9"/>
          </a:solidFill>
          <a:ln/>
        </p:spPr>
      </p:sp>
      <p:sp>
        <p:nvSpPr>
          <p:cNvPr id="17" name="Shape 15"/>
          <p:cNvSpPr/>
          <p:nvPr/>
        </p:nvSpPr>
        <p:spPr>
          <a:xfrm>
            <a:off x="9730383" y="4773394"/>
            <a:ext cx="493990" cy="493990"/>
          </a:xfrm>
          <a:prstGeom prst="roundRect">
            <a:avLst>
              <a:gd name="adj" fmla="val 26667"/>
            </a:avLst>
          </a:prstGeom>
          <a:solidFill>
            <a:srgbClr val="E7EDF9"/>
          </a:solidFill>
          <a:ln/>
        </p:spPr>
      </p:sp>
      <p:sp>
        <p:nvSpPr>
          <p:cNvPr id="18" name="Text 16"/>
          <p:cNvSpPr/>
          <p:nvPr/>
        </p:nvSpPr>
        <p:spPr>
          <a:xfrm>
            <a:off x="9889688" y="4814590"/>
            <a:ext cx="175260" cy="411599"/>
          </a:xfrm>
          <a:prstGeom prst="rect">
            <a:avLst/>
          </a:prstGeom>
          <a:noFill/>
          <a:ln/>
        </p:spPr>
        <p:txBody>
          <a:bodyPr wrap="none" rtlCol="0" anchor="t"/>
          <a:lstStyle/>
          <a:p>
            <a:pPr marL="0" indent="0" algn="ctr">
              <a:lnSpc>
                <a:spcPts val="3241"/>
              </a:lnSpc>
              <a:buNone/>
            </a:pPr>
            <a:r>
              <a:rPr lang="en-US" sz="2593" dirty="0">
                <a:solidFill>
                  <a:srgbClr val="476FD6"/>
                </a:solidFill>
                <a:latin typeface="Roboto Slab" pitchFamily="34" charset="0"/>
                <a:ea typeface="Roboto Slab" pitchFamily="34" charset="-122"/>
                <a:cs typeface="Roboto Slab" pitchFamily="34" charset="-120"/>
              </a:rPr>
              <a:t>3</a:t>
            </a:r>
            <a:endParaRPr lang="en-US" sz="2593" dirty="0"/>
          </a:p>
        </p:txBody>
      </p:sp>
      <p:sp>
        <p:nvSpPr>
          <p:cNvPr id="19" name="Text 17"/>
          <p:cNvSpPr/>
          <p:nvPr/>
        </p:nvSpPr>
        <p:spPr>
          <a:xfrm>
            <a:off x="8544758" y="6008370"/>
            <a:ext cx="2865120" cy="343019"/>
          </a:xfrm>
          <a:prstGeom prst="rect">
            <a:avLst/>
          </a:prstGeom>
          <a:noFill/>
          <a:ln/>
        </p:spPr>
        <p:txBody>
          <a:bodyPr wrap="none" rtlCol="0" anchor="t"/>
          <a:lstStyle/>
          <a:p>
            <a:pPr marL="0" indent="0" algn="ctr">
              <a:lnSpc>
                <a:spcPts val="2701"/>
              </a:lnSpc>
              <a:buNone/>
            </a:pPr>
            <a:r>
              <a:rPr lang="en-US" sz="2161" dirty="0">
                <a:solidFill>
                  <a:srgbClr val="476FD6"/>
                </a:solidFill>
                <a:latin typeface="Roboto Slab" pitchFamily="34" charset="0"/>
                <a:ea typeface="Roboto Slab" pitchFamily="34" charset="-122"/>
                <a:cs typeface="Roboto Slab" pitchFamily="34" charset="-120"/>
              </a:rPr>
              <a:t>UI-</a:t>
            </a:r>
            <a:r>
              <a:rPr lang="en-US" sz="2161" dirty="0" err="1">
                <a:solidFill>
                  <a:srgbClr val="476FD6"/>
                </a:solidFill>
                <a:latin typeface="Roboto Slab" pitchFamily="34" charset="0"/>
                <a:ea typeface="Roboto Slab" pitchFamily="34" charset="-122"/>
                <a:cs typeface="Roboto Slab" pitchFamily="34" charset="-120"/>
              </a:rPr>
              <a:t>Gradio</a:t>
            </a:r>
            <a:endParaRPr lang="en-US" sz="2161" dirty="0"/>
          </a:p>
        </p:txBody>
      </p:sp>
      <p:sp>
        <p:nvSpPr>
          <p:cNvPr id="20" name="Text 18"/>
          <p:cNvSpPr/>
          <p:nvPr/>
        </p:nvSpPr>
        <p:spPr>
          <a:xfrm>
            <a:off x="7644527" y="6570940"/>
            <a:ext cx="4665583" cy="1053703"/>
          </a:xfrm>
          <a:prstGeom prst="rect">
            <a:avLst/>
          </a:prstGeom>
          <a:noFill/>
          <a:ln/>
        </p:spPr>
        <p:txBody>
          <a:bodyPr wrap="square" rtlCol="0" anchor="t"/>
          <a:lstStyle/>
          <a:p>
            <a:pPr marL="0" indent="0" algn="ctr">
              <a:lnSpc>
                <a:spcPts val="2766"/>
              </a:lnSpc>
              <a:buNone/>
            </a:pPr>
            <a:r>
              <a:rPr lang="en-US" sz="1729" dirty="0" err="1">
                <a:solidFill>
                  <a:srgbClr val="15213F"/>
                </a:solidFill>
                <a:latin typeface="Roboto" pitchFamily="34" charset="0"/>
                <a:ea typeface="Roboto" pitchFamily="34" charset="-122"/>
                <a:cs typeface="Roboto" pitchFamily="34" charset="-120"/>
              </a:rPr>
              <a:t>Gradio</a:t>
            </a:r>
            <a:r>
              <a:rPr lang="en-US" sz="1729" dirty="0">
                <a:solidFill>
                  <a:srgbClr val="15213F"/>
                </a:solidFill>
                <a:latin typeface="Roboto" pitchFamily="34" charset="0"/>
                <a:ea typeface="Roboto" pitchFamily="34" charset="-122"/>
                <a:cs typeface="Roboto" pitchFamily="34" charset="-120"/>
              </a:rPr>
              <a:t> interfaces streamline banking transactions by enabling real-time interaction with AI models for fraud detection and investigation.</a:t>
            </a:r>
            <a:endParaRPr lang="en-US" sz="172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453366D-C189-E3E3-FA90-42BB17778F42}"/>
              </a:ext>
            </a:extLst>
          </p:cNvPr>
          <p:cNvPicPr>
            <a:picLocks noChangeAspect="1"/>
          </p:cNvPicPr>
          <p:nvPr/>
        </p:nvPicPr>
        <p:blipFill>
          <a:blip r:embed="rId2"/>
          <a:stretch>
            <a:fillRect/>
          </a:stretch>
        </p:blipFill>
        <p:spPr>
          <a:xfrm>
            <a:off x="0" y="2230341"/>
            <a:ext cx="14630400" cy="3768918"/>
          </a:xfrm>
          <a:prstGeom prst="rect">
            <a:avLst/>
          </a:prstGeom>
        </p:spPr>
      </p:pic>
      <p:sp>
        <p:nvSpPr>
          <p:cNvPr id="11" name="TextBox 10">
            <a:extLst>
              <a:ext uri="{FF2B5EF4-FFF2-40B4-BE49-F238E27FC236}">
                <a16:creationId xmlns:a16="http://schemas.microsoft.com/office/drawing/2014/main" id="{23DF7ABB-9C33-5B1B-B269-687CCD66F070}"/>
              </a:ext>
            </a:extLst>
          </p:cNvPr>
          <p:cNvSpPr txBox="1"/>
          <p:nvPr/>
        </p:nvSpPr>
        <p:spPr>
          <a:xfrm>
            <a:off x="3324225" y="1442740"/>
            <a:ext cx="5991225" cy="830997"/>
          </a:xfrm>
          <a:prstGeom prst="rect">
            <a:avLst/>
          </a:prstGeom>
          <a:noFill/>
        </p:spPr>
        <p:txBody>
          <a:bodyPr wrap="square" rtlCol="0">
            <a:spAutoFit/>
          </a:bodyPr>
          <a:lstStyle/>
          <a:p>
            <a:r>
              <a:rPr lang="en-CA" sz="4800" dirty="0" err="1">
                <a:solidFill>
                  <a:srgbClr val="0070C0"/>
                </a:solidFill>
              </a:rPr>
              <a:t>Gradio</a:t>
            </a:r>
            <a:r>
              <a:rPr lang="en-CA" sz="4800" dirty="0">
                <a:solidFill>
                  <a:srgbClr val="0070C0"/>
                </a:solidFill>
              </a:rPr>
              <a:t> User Interaction</a:t>
            </a:r>
          </a:p>
        </p:txBody>
      </p:sp>
    </p:spTree>
    <p:extLst>
      <p:ext uri="{BB962C8B-B14F-4D97-AF65-F5344CB8AC3E}">
        <p14:creationId xmlns:p14="http://schemas.microsoft.com/office/powerpoint/2010/main" val="1957742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CD838FFB-7B69-09A4-ACAC-5F06214AE9B7}"/>
              </a:ext>
            </a:extLst>
          </p:cNvPr>
          <p:cNvPicPr>
            <a:picLocks noChangeAspect="1"/>
          </p:cNvPicPr>
          <p:nvPr/>
        </p:nvPicPr>
        <p:blipFill>
          <a:blip r:embed="rId2"/>
          <a:stretch>
            <a:fillRect/>
          </a:stretch>
        </p:blipFill>
        <p:spPr>
          <a:xfrm>
            <a:off x="260474" y="996830"/>
            <a:ext cx="8766820" cy="3329191"/>
          </a:xfrm>
          <a:prstGeom prst="rect">
            <a:avLst/>
          </a:prstGeom>
        </p:spPr>
      </p:pic>
      <p:sp>
        <p:nvSpPr>
          <p:cNvPr id="6" name="TextBox 5">
            <a:extLst>
              <a:ext uri="{FF2B5EF4-FFF2-40B4-BE49-F238E27FC236}">
                <a16:creationId xmlns:a16="http://schemas.microsoft.com/office/drawing/2014/main" id="{1AB7DAA9-42C5-8AEE-3066-5743320709F4}"/>
              </a:ext>
            </a:extLst>
          </p:cNvPr>
          <p:cNvSpPr txBox="1"/>
          <p:nvPr/>
        </p:nvSpPr>
        <p:spPr>
          <a:xfrm>
            <a:off x="5369694" y="156779"/>
            <a:ext cx="7315200" cy="523220"/>
          </a:xfrm>
          <a:prstGeom prst="rect">
            <a:avLst/>
          </a:prstGeom>
          <a:noFill/>
        </p:spPr>
        <p:txBody>
          <a:bodyPr wrap="square" rtlCol="0">
            <a:spAutoFit/>
          </a:bodyPr>
          <a:lstStyle/>
          <a:p>
            <a:r>
              <a:rPr lang="en-CA" sz="2800" dirty="0">
                <a:solidFill>
                  <a:srgbClr val="0070C0"/>
                </a:solidFill>
              </a:rPr>
              <a:t>SPACES – Front End</a:t>
            </a:r>
          </a:p>
        </p:txBody>
      </p:sp>
      <p:sp>
        <p:nvSpPr>
          <p:cNvPr id="7" name="TextBox 6">
            <a:extLst>
              <a:ext uri="{FF2B5EF4-FFF2-40B4-BE49-F238E27FC236}">
                <a16:creationId xmlns:a16="http://schemas.microsoft.com/office/drawing/2014/main" id="{10FA84F5-0ECE-BBA9-4518-9AB185075B48}"/>
              </a:ext>
            </a:extLst>
          </p:cNvPr>
          <p:cNvSpPr txBox="1"/>
          <p:nvPr/>
        </p:nvSpPr>
        <p:spPr>
          <a:xfrm>
            <a:off x="9744074" y="1747025"/>
            <a:ext cx="4886326" cy="830997"/>
          </a:xfrm>
          <a:prstGeom prst="rect">
            <a:avLst/>
          </a:prstGeom>
          <a:noFill/>
        </p:spPr>
        <p:txBody>
          <a:bodyPr wrap="square" rtlCol="0">
            <a:spAutoFit/>
          </a:bodyPr>
          <a:lstStyle/>
          <a:p>
            <a:r>
              <a:rPr lang="en-CA" sz="2400" b="1" dirty="0"/>
              <a:t>Here we have two screenshot representing the output.</a:t>
            </a:r>
          </a:p>
        </p:txBody>
      </p:sp>
      <p:sp>
        <p:nvSpPr>
          <p:cNvPr id="9" name="TextBox 8">
            <a:extLst>
              <a:ext uri="{FF2B5EF4-FFF2-40B4-BE49-F238E27FC236}">
                <a16:creationId xmlns:a16="http://schemas.microsoft.com/office/drawing/2014/main" id="{B124BFDC-791F-73B7-8256-E3F34AF4E48C}"/>
              </a:ext>
            </a:extLst>
          </p:cNvPr>
          <p:cNvSpPr txBox="1"/>
          <p:nvPr/>
        </p:nvSpPr>
        <p:spPr>
          <a:xfrm>
            <a:off x="3657600" y="3930134"/>
            <a:ext cx="7315200" cy="369332"/>
          </a:xfrm>
          <a:prstGeom prst="rect">
            <a:avLst/>
          </a:prstGeom>
          <a:noFill/>
        </p:spPr>
        <p:txBody>
          <a:bodyPr wrap="square">
            <a:spAutoFit/>
          </a:bodyPr>
          <a:lstStyle/>
          <a:p>
            <a:r>
              <a:rPr lang="en-CA" dirty="0"/>
              <a:t>•	Integration with Decision Systems:</a:t>
            </a:r>
          </a:p>
        </p:txBody>
      </p:sp>
      <p:pic>
        <p:nvPicPr>
          <p:cNvPr id="12" name="Picture 11" descr="A screenshot of a computer">
            <a:extLst>
              <a:ext uri="{FF2B5EF4-FFF2-40B4-BE49-F238E27FC236}">
                <a16:creationId xmlns:a16="http://schemas.microsoft.com/office/drawing/2014/main" id="{14CBDC68-C2B9-3FE7-0408-E02379BE8AF6}"/>
              </a:ext>
            </a:extLst>
          </p:cNvPr>
          <p:cNvPicPr>
            <a:picLocks noChangeAspect="1"/>
          </p:cNvPicPr>
          <p:nvPr/>
        </p:nvPicPr>
        <p:blipFill>
          <a:blip r:embed="rId3"/>
          <a:stretch>
            <a:fillRect/>
          </a:stretch>
        </p:blipFill>
        <p:spPr>
          <a:xfrm>
            <a:off x="0" y="4642852"/>
            <a:ext cx="9269507" cy="3118118"/>
          </a:xfrm>
          <a:prstGeom prst="rect">
            <a:avLst/>
          </a:prstGeom>
        </p:spPr>
      </p:pic>
    </p:spTree>
    <p:extLst>
      <p:ext uri="{BB962C8B-B14F-4D97-AF65-F5344CB8AC3E}">
        <p14:creationId xmlns:p14="http://schemas.microsoft.com/office/powerpoint/2010/main" val="3328277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939CDC-F57E-773A-8862-92FF96037FC8}"/>
              </a:ext>
            </a:extLst>
          </p:cNvPr>
          <p:cNvSpPr txBox="1"/>
          <p:nvPr/>
        </p:nvSpPr>
        <p:spPr>
          <a:xfrm>
            <a:off x="1005840" y="221766"/>
            <a:ext cx="12618720" cy="18070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200" b="1" kern="1200" dirty="0">
                <a:solidFill>
                  <a:srgbClr val="0070C0"/>
                </a:solidFill>
                <a:latin typeface="+mj-lt"/>
                <a:ea typeface="+mj-ea"/>
                <a:cs typeface="+mj-cs"/>
              </a:rPr>
              <a:t>Technical Details </a:t>
            </a:r>
          </a:p>
        </p:txBody>
      </p:sp>
      <p:pic>
        <p:nvPicPr>
          <p:cNvPr id="6" name="Picture 5">
            <a:extLst>
              <a:ext uri="{FF2B5EF4-FFF2-40B4-BE49-F238E27FC236}">
                <a16:creationId xmlns:a16="http://schemas.microsoft.com/office/drawing/2014/main" id="{C4996F55-9240-325B-4A83-3F40D67521C5}"/>
              </a:ext>
            </a:extLst>
          </p:cNvPr>
          <p:cNvPicPr>
            <a:picLocks noChangeAspect="1"/>
          </p:cNvPicPr>
          <p:nvPr/>
        </p:nvPicPr>
        <p:blipFill>
          <a:blip r:embed="rId2"/>
          <a:stretch>
            <a:fillRect/>
          </a:stretch>
        </p:blipFill>
        <p:spPr>
          <a:xfrm>
            <a:off x="1005840" y="2503600"/>
            <a:ext cx="12615056" cy="4762185"/>
          </a:xfrm>
          <a:prstGeom prst="rect">
            <a:avLst/>
          </a:prstGeom>
        </p:spPr>
      </p:pic>
    </p:spTree>
    <p:extLst>
      <p:ext uri="{BB962C8B-B14F-4D97-AF65-F5344CB8AC3E}">
        <p14:creationId xmlns:p14="http://schemas.microsoft.com/office/powerpoint/2010/main" val="253766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E200DD-5473-CF6F-7715-F822B456438D}"/>
              </a:ext>
            </a:extLst>
          </p:cNvPr>
          <p:cNvPicPr>
            <a:picLocks noChangeAspect="1"/>
          </p:cNvPicPr>
          <p:nvPr/>
        </p:nvPicPr>
        <p:blipFill>
          <a:blip r:embed="rId2"/>
          <a:stretch>
            <a:fillRect/>
          </a:stretch>
        </p:blipFill>
        <p:spPr>
          <a:xfrm>
            <a:off x="1392820" y="951053"/>
            <a:ext cx="10363200" cy="4267200"/>
          </a:xfrm>
          <a:prstGeom prst="rect">
            <a:avLst/>
          </a:prstGeom>
        </p:spPr>
      </p:pic>
      <p:pic>
        <p:nvPicPr>
          <p:cNvPr id="5" name="Picture 4">
            <a:extLst>
              <a:ext uri="{FF2B5EF4-FFF2-40B4-BE49-F238E27FC236}">
                <a16:creationId xmlns:a16="http://schemas.microsoft.com/office/drawing/2014/main" id="{8FB19480-98D1-7B3E-046B-7ECF7B7A36CD}"/>
              </a:ext>
            </a:extLst>
          </p:cNvPr>
          <p:cNvPicPr>
            <a:picLocks noChangeAspect="1"/>
          </p:cNvPicPr>
          <p:nvPr/>
        </p:nvPicPr>
        <p:blipFill>
          <a:blip r:embed="rId3"/>
          <a:stretch>
            <a:fillRect/>
          </a:stretch>
        </p:blipFill>
        <p:spPr>
          <a:xfrm>
            <a:off x="898002" y="6347749"/>
            <a:ext cx="12649200" cy="1066800"/>
          </a:xfrm>
          <a:prstGeom prst="rect">
            <a:avLst/>
          </a:prstGeom>
        </p:spPr>
      </p:pic>
      <p:sp>
        <p:nvSpPr>
          <p:cNvPr id="9" name="TextBox 8">
            <a:extLst>
              <a:ext uri="{FF2B5EF4-FFF2-40B4-BE49-F238E27FC236}">
                <a16:creationId xmlns:a16="http://schemas.microsoft.com/office/drawing/2014/main" id="{AEB26204-C1EF-C1C7-1C23-061899DA108C}"/>
              </a:ext>
            </a:extLst>
          </p:cNvPr>
          <p:cNvSpPr txBox="1"/>
          <p:nvPr/>
        </p:nvSpPr>
        <p:spPr>
          <a:xfrm>
            <a:off x="4133850" y="314325"/>
            <a:ext cx="4257675" cy="523220"/>
          </a:xfrm>
          <a:prstGeom prst="rect">
            <a:avLst/>
          </a:prstGeom>
          <a:noFill/>
        </p:spPr>
        <p:txBody>
          <a:bodyPr wrap="square" rtlCol="0">
            <a:spAutoFit/>
          </a:bodyPr>
          <a:lstStyle/>
          <a:p>
            <a:r>
              <a:rPr lang="en-CA" sz="2800" b="1" dirty="0">
                <a:solidFill>
                  <a:srgbClr val="0070C0"/>
                </a:solidFill>
              </a:rPr>
              <a:t>Fraud Detection Function</a:t>
            </a:r>
          </a:p>
        </p:txBody>
      </p:sp>
      <p:sp>
        <p:nvSpPr>
          <p:cNvPr id="10" name="TextBox 9">
            <a:extLst>
              <a:ext uri="{FF2B5EF4-FFF2-40B4-BE49-F238E27FC236}">
                <a16:creationId xmlns:a16="http://schemas.microsoft.com/office/drawing/2014/main" id="{03E4C8B4-CFAF-2004-7836-696D9E5CFBCB}"/>
              </a:ext>
            </a:extLst>
          </p:cNvPr>
          <p:cNvSpPr txBox="1"/>
          <p:nvPr/>
        </p:nvSpPr>
        <p:spPr>
          <a:xfrm>
            <a:off x="4467225" y="5486400"/>
            <a:ext cx="3600450" cy="523220"/>
          </a:xfrm>
          <a:prstGeom prst="rect">
            <a:avLst/>
          </a:prstGeom>
          <a:noFill/>
        </p:spPr>
        <p:txBody>
          <a:bodyPr wrap="square" rtlCol="0">
            <a:spAutoFit/>
          </a:bodyPr>
          <a:lstStyle/>
          <a:p>
            <a:r>
              <a:rPr lang="en-CA" sz="2800" b="1" dirty="0">
                <a:solidFill>
                  <a:srgbClr val="0070C0"/>
                </a:solidFill>
              </a:rPr>
              <a:t>Bert-Base-Model</a:t>
            </a:r>
          </a:p>
        </p:txBody>
      </p:sp>
    </p:spTree>
    <p:extLst>
      <p:ext uri="{BB962C8B-B14F-4D97-AF65-F5344CB8AC3E}">
        <p14:creationId xmlns:p14="http://schemas.microsoft.com/office/powerpoint/2010/main" val="389075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37993" y="871895"/>
            <a:ext cx="10554414" cy="1388745"/>
          </a:xfrm>
          <a:prstGeom prst="rect">
            <a:avLst/>
          </a:prstGeom>
          <a:noFill/>
          <a:ln/>
        </p:spPr>
        <p:txBody>
          <a:bodyPr wrap="square" rtlCol="0" anchor="t"/>
          <a:lstStyle/>
          <a:p>
            <a:pPr marL="0" indent="0">
              <a:lnSpc>
                <a:spcPts val="5468"/>
              </a:lnSpc>
              <a:buNone/>
            </a:pPr>
            <a:r>
              <a:rPr lang="en-US" sz="4374" dirty="0">
                <a:solidFill>
                  <a:srgbClr val="476FD6"/>
                </a:solidFill>
                <a:latin typeface="Roboto Slab" pitchFamily="34" charset="0"/>
                <a:ea typeface="Roboto Slab" pitchFamily="34" charset="-122"/>
                <a:cs typeface="Roboto Slab" pitchFamily="34" charset="-120"/>
              </a:rPr>
              <a:t>Challenges of Fraud Detection in Banking</a:t>
            </a:r>
            <a:endParaRPr lang="en-US" sz="4374" dirty="0"/>
          </a:p>
        </p:txBody>
      </p:sp>
      <p:pic>
        <p:nvPicPr>
          <p:cNvPr id="5" name="Image 0" descr="preencoded.png"/>
          <p:cNvPicPr>
            <a:picLocks noChangeAspect="1"/>
          </p:cNvPicPr>
          <p:nvPr/>
        </p:nvPicPr>
        <p:blipFill>
          <a:blip r:embed="rId3"/>
          <a:stretch>
            <a:fillRect/>
          </a:stretch>
        </p:blipFill>
        <p:spPr>
          <a:xfrm>
            <a:off x="2037993" y="2704981"/>
            <a:ext cx="3295888" cy="2036921"/>
          </a:xfrm>
          <a:prstGeom prst="rect">
            <a:avLst/>
          </a:prstGeom>
        </p:spPr>
      </p:pic>
      <p:sp>
        <p:nvSpPr>
          <p:cNvPr id="6" name="Text 3"/>
          <p:cNvSpPr/>
          <p:nvPr/>
        </p:nvSpPr>
        <p:spPr>
          <a:xfrm>
            <a:off x="2037993" y="5019556"/>
            <a:ext cx="3295888" cy="694373"/>
          </a:xfrm>
          <a:prstGeom prst="rect">
            <a:avLst/>
          </a:prstGeom>
          <a:noFill/>
          <a:ln/>
        </p:spPr>
        <p:txBody>
          <a:bodyPr wrap="squar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High-Volume Transactions</a:t>
            </a:r>
            <a:endParaRPr lang="en-US" sz="2187" dirty="0"/>
          </a:p>
        </p:txBody>
      </p:sp>
      <p:sp>
        <p:nvSpPr>
          <p:cNvPr id="7" name="Text 4"/>
          <p:cNvSpPr/>
          <p:nvPr/>
        </p:nvSpPr>
        <p:spPr>
          <a:xfrm>
            <a:off x="2037993" y="5936099"/>
            <a:ext cx="3295888"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Identifying fraudulent transactions among a large number of legitimate transactions can be difficult.</a:t>
            </a:r>
            <a:endParaRPr lang="en-US" sz="1750" dirty="0"/>
          </a:p>
        </p:txBody>
      </p:sp>
      <p:pic>
        <p:nvPicPr>
          <p:cNvPr id="8" name="Image 1" descr="preencoded.png"/>
          <p:cNvPicPr>
            <a:picLocks noChangeAspect="1"/>
          </p:cNvPicPr>
          <p:nvPr/>
        </p:nvPicPr>
        <p:blipFill>
          <a:blip r:embed="rId4"/>
          <a:stretch>
            <a:fillRect/>
          </a:stretch>
        </p:blipFill>
        <p:spPr>
          <a:xfrm>
            <a:off x="5667137" y="2704981"/>
            <a:ext cx="3296007" cy="2037040"/>
          </a:xfrm>
          <a:prstGeom prst="rect">
            <a:avLst/>
          </a:prstGeom>
        </p:spPr>
      </p:pic>
      <p:sp>
        <p:nvSpPr>
          <p:cNvPr id="9" name="Text 5"/>
          <p:cNvSpPr/>
          <p:nvPr/>
        </p:nvSpPr>
        <p:spPr>
          <a:xfrm>
            <a:off x="5667137" y="5019675"/>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Complexity</a:t>
            </a:r>
            <a:endParaRPr lang="en-US" sz="2187" dirty="0"/>
          </a:p>
        </p:txBody>
      </p:sp>
      <p:sp>
        <p:nvSpPr>
          <p:cNvPr id="10" name="Text 6"/>
          <p:cNvSpPr/>
          <p:nvPr/>
        </p:nvSpPr>
        <p:spPr>
          <a:xfrm>
            <a:off x="5667137" y="5589032"/>
            <a:ext cx="3296007" cy="1421606"/>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As technology advances, so do the methods used by fraudsters, making it challenging to stay ahead of the curve.</a:t>
            </a:r>
            <a:endParaRPr lang="en-US" sz="1750" dirty="0"/>
          </a:p>
        </p:txBody>
      </p:sp>
      <p:pic>
        <p:nvPicPr>
          <p:cNvPr id="11" name="Image 2" descr="preencoded.png"/>
          <p:cNvPicPr>
            <a:picLocks noChangeAspect="1"/>
          </p:cNvPicPr>
          <p:nvPr/>
        </p:nvPicPr>
        <p:blipFill>
          <a:blip r:embed="rId5"/>
          <a:stretch>
            <a:fillRect/>
          </a:stretch>
        </p:blipFill>
        <p:spPr>
          <a:xfrm>
            <a:off x="9296400" y="2704981"/>
            <a:ext cx="3296007" cy="2037040"/>
          </a:xfrm>
          <a:prstGeom prst="rect">
            <a:avLst/>
          </a:prstGeom>
        </p:spPr>
      </p:pic>
      <p:sp>
        <p:nvSpPr>
          <p:cNvPr id="12" name="Text 7"/>
          <p:cNvSpPr/>
          <p:nvPr/>
        </p:nvSpPr>
        <p:spPr>
          <a:xfrm>
            <a:off x="9296400" y="5019675"/>
            <a:ext cx="2221944" cy="347186"/>
          </a:xfrm>
          <a:prstGeom prst="rect">
            <a:avLst/>
          </a:prstGeom>
          <a:noFill/>
          <a:ln/>
        </p:spPr>
        <p:txBody>
          <a:bodyPr wrap="none" rtlCol="0" anchor="t"/>
          <a:lstStyle/>
          <a:p>
            <a:pPr marL="0" indent="0" algn="l">
              <a:lnSpc>
                <a:spcPts val="2734"/>
              </a:lnSpc>
              <a:buNone/>
            </a:pPr>
            <a:r>
              <a:rPr lang="en-US" sz="2187" dirty="0">
                <a:solidFill>
                  <a:srgbClr val="476FD6"/>
                </a:solidFill>
                <a:latin typeface="Roboto Slab" pitchFamily="34" charset="0"/>
                <a:ea typeface="Roboto Slab" pitchFamily="34" charset="-122"/>
                <a:cs typeface="Roboto Slab" pitchFamily="34" charset="-120"/>
              </a:rPr>
              <a:t>Data Overload</a:t>
            </a:r>
            <a:endParaRPr lang="en-US" sz="2187" dirty="0"/>
          </a:p>
        </p:txBody>
      </p:sp>
      <p:sp>
        <p:nvSpPr>
          <p:cNvPr id="13" name="Text 8"/>
          <p:cNvSpPr/>
          <p:nvPr/>
        </p:nvSpPr>
        <p:spPr>
          <a:xfrm>
            <a:off x="9296400" y="5589032"/>
            <a:ext cx="3296007" cy="1066205"/>
          </a:xfrm>
          <a:prstGeom prst="rect">
            <a:avLst/>
          </a:prstGeom>
          <a:noFill/>
          <a:ln/>
        </p:spPr>
        <p:txBody>
          <a:bodyPr wrap="square" rtlCol="0" anchor="t"/>
          <a:lstStyle/>
          <a:p>
            <a:pPr marL="0" indent="0" algn="l">
              <a:lnSpc>
                <a:spcPts val="2799"/>
              </a:lnSpc>
              <a:buNone/>
            </a:pPr>
            <a:r>
              <a:rPr lang="en-US" sz="1750" dirty="0">
                <a:solidFill>
                  <a:srgbClr val="15213F"/>
                </a:solidFill>
                <a:latin typeface="Roboto" pitchFamily="34" charset="0"/>
                <a:ea typeface="Roboto" pitchFamily="34" charset="-122"/>
                <a:cs typeface="Roboto" pitchFamily="34" charset="-120"/>
              </a:rPr>
              <a:t>Too much data can make it difficult to pinpoint fraudulent activity accurately.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394</Words>
  <Application>Microsoft Office PowerPoint</Application>
  <PresentationFormat>Custom</PresentationFormat>
  <Paragraphs>43</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Esiripally</cp:lastModifiedBy>
  <cp:revision>3</cp:revision>
  <dcterms:created xsi:type="dcterms:W3CDTF">2023-08-14T01:50:56Z</dcterms:created>
  <dcterms:modified xsi:type="dcterms:W3CDTF">2023-08-14T03:39:59Z</dcterms:modified>
</cp:coreProperties>
</file>